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519" r:id="rId2"/>
    <p:sldId id="535" r:id="rId3"/>
    <p:sldId id="537" r:id="rId4"/>
    <p:sldId id="538" r:id="rId5"/>
    <p:sldId id="539" r:id="rId6"/>
    <p:sldId id="542" r:id="rId7"/>
    <p:sldId id="522" r:id="rId8"/>
    <p:sldId id="540" r:id="rId9"/>
    <p:sldId id="541" r:id="rId10"/>
    <p:sldId id="509" r:id="rId11"/>
    <p:sldId id="521" r:id="rId12"/>
    <p:sldId id="527" r:id="rId1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0F9DB"/>
    <a:srgbClr val="BDE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0" autoAdjust="0"/>
    <p:restoredTop sz="95501" autoAdjust="0"/>
  </p:normalViewPr>
  <p:slideViewPr>
    <p:cSldViewPr>
      <p:cViewPr varScale="1">
        <p:scale>
          <a:sx n="74" d="100"/>
          <a:sy n="74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80A02-796F-4FAC-A63B-E3DB2104B9AA}" type="doc">
      <dgm:prSet loTypeId="urn:microsoft.com/office/officeart/2005/8/layout/chart3" loCatId="cycle" qsTypeId="urn:microsoft.com/office/officeart/2005/8/quickstyle/simple5" qsCatId="simple" csTypeId="urn:microsoft.com/office/officeart/2005/8/colors/colorful5" csCatId="colorful" phldr="1"/>
      <dgm:spPr/>
    </dgm:pt>
    <dgm:pt modelId="{BEF9D81C-22E6-49F5-92DE-EBF0184B346A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24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2 </a:t>
          </a:r>
        </a:p>
        <a:p>
          <a:pPr>
            <a:spcAft>
              <a:spcPts val="0"/>
            </a:spcAft>
          </a:pPr>
          <a:r>
            <a:rPr lang="ru-RU" sz="20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ЦСП</a:t>
          </a:r>
        </a:p>
      </dgm:t>
    </dgm:pt>
    <dgm:pt modelId="{69D664AF-8B1E-408A-B6CD-1C2AB37A1976}" type="parTrans" cxnId="{9C4875FE-E5DD-4B2C-A901-AB09B150D9D2}">
      <dgm:prSet/>
      <dgm:spPr/>
      <dgm:t>
        <a:bodyPr/>
        <a:lstStyle/>
        <a:p>
          <a:endParaRPr lang="ru-RU"/>
        </a:p>
      </dgm:t>
    </dgm:pt>
    <dgm:pt modelId="{E7D865EF-869B-4485-BBAC-F404FEC777CE}" type="sibTrans" cxnId="{9C4875FE-E5DD-4B2C-A901-AB09B150D9D2}">
      <dgm:prSet/>
      <dgm:spPr/>
      <dgm:t>
        <a:bodyPr/>
        <a:lstStyle/>
        <a:p>
          <a:endParaRPr lang="ru-RU"/>
        </a:p>
      </dgm:t>
    </dgm:pt>
    <dgm:pt modelId="{F968CA50-0530-4206-9404-BD7850230EB0}">
      <dgm:prSet phldrT="[Текст]" custT="1"/>
      <dgm:spPr>
        <a:gradFill rotWithShape="0">
          <a:gsLst>
            <a:gs pos="0">
              <a:srgbClr val="92D050"/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sz="2400" b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4 </a:t>
          </a:r>
          <a:r>
            <a:rPr lang="ru-RU" sz="20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СДЮСШОР</a:t>
          </a:r>
        </a:p>
        <a:p>
          <a:r>
            <a:rPr lang="ru-RU" sz="20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1683 чел.</a:t>
          </a:r>
          <a:endParaRPr lang="ru-RU" sz="2000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FAA50EDF-DEAF-415D-A3AE-A1213F721DCD}" type="parTrans" cxnId="{67B1D367-9745-4EC0-9825-82597C7EDA8F}">
      <dgm:prSet/>
      <dgm:spPr/>
      <dgm:t>
        <a:bodyPr/>
        <a:lstStyle/>
        <a:p>
          <a:endParaRPr lang="ru-RU"/>
        </a:p>
      </dgm:t>
    </dgm:pt>
    <dgm:pt modelId="{BB3624EA-B6FE-474E-82CF-857006540EF6}" type="sibTrans" cxnId="{67B1D367-9745-4EC0-9825-82597C7EDA8F}">
      <dgm:prSet/>
      <dgm:spPr/>
      <dgm:t>
        <a:bodyPr/>
        <a:lstStyle/>
        <a:p>
          <a:endParaRPr lang="ru-RU"/>
        </a:p>
      </dgm:t>
    </dgm:pt>
    <dgm:pt modelId="{20691F1A-7901-4370-BBE0-B2E4FC6EE783}">
      <dgm:prSet phldrT="[Текст]" custT="1"/>
      <dgm:spPr>
        <a:gradFill rotWithShape="0">
          <a:gsLst>
            <a:gs pos="0">
              <a:srgbClr val="FFC000"/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</a:gra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  <a:bevelB w="114300" prst="hardEdge"/>
        </a:sp3d>
      </dgm:spPr>
      <dgm:t>
        <a:bodyPr/>
        <a:lstStyle/>
        <a:p>
          <a:pPr>
            <a:spcAft>
              <a:spcPts val="0"/>
            </a:spcAft>
          </a:pPr>
          <a:r>
            <a:rPr lang="ru-RU" sz="24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1</a:t>
          </a:r>
        </a:p>
        <a:p>
          <a:pPr>
            <a:spcAft>
              <a:spcPts val="0"/>
            </a:spcAft>
          </a:pPr>
          <a:r>
            <a:rPr lang="ru-RU" sz="20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УОР</a:t>
          </a:r>
        </a:p>
        <a:p>
          <a:pPr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150 чел</a:t>
          </a:r>
          <a:r>
            <a:rPr lang="ru-RU" sz="17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.</a:t>
          </a:r>
          <a:endParaRPr lang="ru-RU" sz="1700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B353A3D2-F13A-4121-B6F2-45ED18C537AE}" type="parTrans" cxnId="{DA6CB984-ADB2-4D07-8893-033BEA8CB8FB}">
      <dgm:prSet/>
      <dgm:spPr/>
      <dgm:t>
        <a:bodyPr/>
        <a:lstStyle/>
        <a:p>
          <a:endParaRPr lang="ru-RU"/>
        </a:p>
      </dgm:t>
    </dgm:pt>
    <dgm:pt modelId="{76F044D6-BB1D-4763-BF8B-ADDCEC17FA14}" type="sibTrans" cxnId="{DA6CB984-ADB2-4D07-8893-033BEA8CB8FB}">
      <dgm:prSet/>
      <dgm:spPr/>
      <dgm:t>
        <a:bodyPr/>
        <a:lstStyle/>
        <a:p>
          <a:endParaRPr lang="ru-RU"/>
        </a:p>
      </dgm:t>
    </dgm:pt>
    <dgm:pt modelId="{2A7DC6B3-30AA-4E5D-90F2-69976D4A9DE5}">
      <dgm:prSet phldrT="[Текст]" custT="1"/>
      <dgm:spPr>
        <a:gradFill rotWithShape="0">
          <a:gsLst>
            <a:gs pos="0">
              <a:srgbClr val="00B050"/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>
            <a:spcAft>
              <a:spcPts val="0"/>
            </a:spcAft>
          </a:pPr>
          <a:r>
            <a:rPr lang="ru-RU" sz="24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25</a:t>
          </a:r>
        </a:p>
        <a:p>
          <a:pPr>
            <a:spcAft>
              <a:spcPts val="0"/>
            </a:spcAft>
          </a:pPr>
          <a:r>
            <a:rPr lang="ru-RU" sz="20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ДЮСШ</a:t>
          </a:r>
        </a:p>
        <a:p>
          <a:pPr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14763 чел.</a:t>
          </a:r>
          <a:endParaRPr lang="ru-RU" sz="2000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2552B004-B4D2-447E-8CA1-72649187A370}" type="parTrans" cxnId="{D2041919-D23C-4A14-A931-FD05EC1C8D9A}">
      <dgm:prSet/>
      <dgm:spPr/>
      <dgm:t>
        <a:bodyPr/>
        <a:lstStyle/>
        <a:p>
          <a:endParaRPr lang="ru-RU"/>
        </a:p>
      </dgm:t>
    </dgm:pt>
    <dgm:pt modelId="{00C3C4D1-FC23-48E2-8E6E-2AF3F98E4FA4}" type="sibTrans" cxnId="{D2041919-D23C-4A14-A931-FD05EC1C8D9A}">
      <dgm:prSet/>
      <dgm:spPr/>
      <dgm:t>
        <a:bodyPr/>
        <a:lstStyle/>
        <a:p>
          <a:endParaRPr lang="ru-RU"/>
        </a:p>
      </dgm:t>
    </dgm:pt>
    <dgm:pt modelId="{488F3205-F0DB-4797-958E-D76A9A7021DF}" type="pres">
      <dgm:prSet presAssocID="{92480A02-796F-4FAC-A63B-E3DB2104B9AA}" presName="compositeShape" presStyleCnt="0">
        <dgm:presLayoutVars>
          <dgm:chMax val="7"/>
          <dgm:dir/>
          <dgm:resizeHandles val="exact"/>
        </dgm:presLayoutVars>
      </dgm:prSet>
      <dgm:spPr/>
    </dgm:pt>
    <dgm:pt modelId="{7E71B893-0EC5-4B9C-A525-2A0AB61560F0}" type="pres">
      <dgm:prSet presAssocID="{92480A02-796F-4FAC-A63B-E3DB2104B9AA}" presName="wedge1" presStyleLbl="node1" presStyleIdx="0" presStyleCnt="4" custLinFactNeighborX="-1667" custLinFactNeighborY="-17127"/>
      <dgm:spPr/>
      <dgm:t>
        <a:bodyPr/>
        <a:lstStyle/>
        <a:p>
          <a:endParaRPr lang="ru-RU"/>
        </a:p>
      </dgm:t>
    </dgm:pt>
    <dgm:pt modelId="{7ADC16DB-A6DA-4AEC-BDBC-FB09CD86B6BE}" type="pres">
      <dgm:prSet presAssocID="{92480A02-796F-4FAC-A63B-E3DB2104B9AA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550BB-FD85-4566-9BAE-5BF8DB7B4343}" type="pres">
      <dgm:prSet presAssocID="{92480A02-796F-4FAC-A63B-E3DB2104B9AA}" presName="wedge2" presStyleLbl="node1" presStyleIdx="1" presStyleCnt="4" custLinFactNeighborX="2547" custLinFactNeighborY="-16331"/>
      <dgm:spPr/>
      <dgm:t>
        <a:bodyPr/>
        <a:lstStyle/>
        <a:p>
          <a:endParaRPr lang="ru-RU"/>
        </a:p>
      </dgm:t>
    </dgm:pt>
    <dgm:pt modelId="{A5F6E273-66F7-4E28-A6B8-24CD9545E858}" type="pres">
      <dgm:prSet presAssocID="{92480A02-796F-4FAC-A63B-E3DB2104B9AA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8DB326-D4FE-405F-8A7E-4CDC4D056BB0}" type="pres">
      <dgm:prSet presAssocID="{92480A02-796F-4FAC-A63B-E3DB2104B9AA}" presName="wedge3" presStyleLbl="node1" presStyleIdx="2" presStyleCnt="4" custScaleX="100895" custLinFactNeighborX="-5647" custLinFactNeighborY="-16370"/>
      <dgm:spPr/>
      <dgm:t>
        <a:bodyPr/>
        <a:lstStyle/>
        <a:p>
          <a:endParaRPr lang="ru-RU"/>
        </a:p>
      </dgm:t>
    </dgm:pt>
    <dgm:pt modelId="{477B0FA1-C350-465E-8623-646465E853B7}" type="pres">
      <dgm:prSet presAssocID="{92480A02-796F-4FAC-A63B-E3DB2104B9AA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94BAC4-D353-4193-82DE-18057C9E07BC}" type="pres">
      <dgm:prSet presAssocID="{92480A02-796F-4FAC-A63B-E3DB2104B9AA}" presName="wedge4" presStyleLbl="node1" presStyleIdx="3" presStyleCnt="4" custLinFactNeighborX="-7247" custLinFactNeighborY="-20860"/>
      <dgm:spPr/>
      <dgm:t>
        <a:bodyPr/>
        <a:lstStyle/>
        <a:p>
          <a:endParaRPr lang="ru-RU"/>
        </a:p>
      </dgm:t>
    </dgm:pt>
    <dgm:pt modelId="{536EE212-D31F-44B3-8FFC-61C0B12BEEC7}" type="pres">
      <dgm:prSet presAssocID="{92480A02-796F-4FAC-A63B-E3DB2104B9AA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944E12-D679-4157-B22B-241E82B22483}" type="presOf" srcId="{F968CA50-0530-4206-9404-BD7850230EB0}" destId="{FF8DB326-D4FE-405F-8A7E-4CDC4D056BB0}" srcOrd="0" destOrd="0" presId="urn:microsoft.com/office/officeart/2005/8/layout/chart3"/>
    <dgm:cxn modelId="{438B8F0D-CAE1-4F84-993D-BA0B579CEEBC}" type="presOf" srcId="{20691F1A-7901-4370-BBE0-B2E4FC6EE783}" destId="{536EE212-D31F-44B3-8FFC-61C0B12BEEC7}" srcOrd="1" destOrd="0" presId="urn:microsoft.com/office/officeart/2005/8/layout/chart3"/>
    <dgm:cxn modelId="{9C4875FE-E5DD-4B2C-A901-AB09B150D9D2}" srcId="{92480A02-796F-4FAC-A63B-E3DB2104B9AA}" destId="{BEF9D81C-22E6-49F5-92DE-EBF0184B346A}" srcOrd="0" destOrd="0" parTransId="{69D664AF-8B1E-408A-B6CD-1C2AB37A1976}" sibTransId="{E7D865EF-869B-4485-BBAC-F404FEC777CE}"/>
    <dgm:cxn modelId="{CB47D4B4-A0A9-4F84-8A58-D630569DF19F}" type="presOf" srcId="{2A7DC6B3-30AA-4E5D-90F2-69976D4A9DE5}" destId="{8F4550BB-FD85-4566-9BAE-5BF8DB7B4343}" srcOrd="0" destOrd="0" presId="urn:microsoft.com/office/officeart/2005/8/layout/chart3"/>
    <dgm:cxn modelId="{00A9D8CF-B86D-4F3E-94B3-7D0068F021B8}" type="presOf" srcId="{F968CA50-0530-4206-9404-BD7850230EB0}" destId="{477B0FA1-C350-465E-8623-646465E853B7}" srcOrd="1" destOrd="0" presId="urn:microsoft.com/office/officeart/2005/8/layout/chart3"/>
    <dgm:cxn modelId="{30095EB0-3C9C-4D46-ADFD-BC9EA1A134B9}" type="presOf" srcId="{BEF9D81C-22E6-49F5-92DE-EBF0184B346A}" destId="{7ADC16DB-A6DA-4AEC-BDBC-FB09CD86B6BE}" srcOrd="1" destOrd="0" presId="urn:microsoft.com/office/officeart/2005/8/layout/chart3"/>
    <dgm:cxn modelId="{004C2D74-8271-423B-85A8-313490F96A8C}" type="presOf" srcId="{BEF9D81C-22E6-49F5-92DE-EBF0184B346A}" destId="{7E71B893-0EC5-4B9C-A525-2A0AB61560F0}" srcOrd="0" destOrd="0" presId="urn:microsoft.com/office/officeart/2005/8/layout/chart3"/>
    <dgm:cxn modelId="{D2041919-D23C-4A14-A931-FD05EC1C8D9A}" srcId="{92480A02-796F-4FAC-A63B-E3DB2104B9AA}" destId="{2A7DC6B3-30AA-4E5D-90F2-69976D4A9DE5}" srcOrd="1" destOrd="0" parTransId="{2552B004-B4D2-447E-8CA1-72649187A370}" sibTransId="{00C3C4D1-FC23-48E2-8E6E-2AF3F98E4FA4}"/>
    <dgm:cxn modelId="{47A7AE16-FD59-4029-AF2E-DDB188FECE95}" type="presOf" srcId="{2A7DC6B3-30AA-4E5D-90F2-69976D4A9DE5}" destId="{A5F6E273-66F7-4E28-A6B8-24CD9545E858}" srcOrd="1" destOrd="0" presId="urn:microsoft.com/office/officeart/2005/8/layout/chart3"/>
    <dgm:cxn modelId="{F55D8C33-8ABD-451D-AC14-4A2A3A403B1A}" type="presOf" srcId="{92480A02-796F-4FAC-A63B-E3DB2104B9AA}" destId="{488F3205-F0DB-4797-958E-D76A9A7021DF}" srcOrd="0" destOrd="0" presId="urn:microsoft.com/office/officeart/2005/8/layout/chart3"/>
    <dgm:cxn modelId="{67B1D367-9745-4EC0-9825-82597C7EDA8F}" srcId="{92480A02-796F-4FAC-A63B-E3DB2104B9AA}" destId="{F968CA50-0530-4206-9404-BD7850230EB0}" srcOrd="2" destOrd="0" parTransId="{FAA50EDF-DEAF-415D-A3AE-A1213F721DCD}" sibTransId="{BB3624EA-B6FE-474E-82CF-857006540EF6}"/>
    <dgm:cxn modelId="{5941DEF7-2E42-435B-80CD-4030E8681E48}" type="presOf" srcId="{20691F1A-7901-4370-BBE0-B2E4FC6EE783}" destId="{3A94BAC4-D353-4193-82DE-18057C9E07BC}" srcOrd="0" destOrd="0" presId="urn:microsoft.com/office/officeart/2005/8/layout/chart3"/>
    <dgm:cxn modelId="{DA6CB984-ADB2-4D07-8893-033BEA8CB8FB}" srcId="{92480A02-796F-4FAC-A63B-E3DB2104B9AA}" destId="{20691F1A-7901-4370-BBE0-B2E4FC6EE783}" srcOrd="3" destOrd="0" parTransId="{B353A3D2-F13A-4121-B6F2-45ED18C537AE}" sibTransId="{76F044D6-BB1D-4763-BF8B-ADDCEC17FA14}"/>
    <dgm:cxn modelId="{0FA5D02D-C237-4D55-A805-44D95D7C1836}" type="presParOf" srcId="{488F3205-F0DB-4797-958E-D76A9A7021DF}" destId="{7E71B893-0EC5-4B9C-A525-2A0AB61560F0}" srcOrd="0" destOrd="0" presId="urn:microsoft.com/office/officeart/2005/8/layout/chart3"/>
    <dgm:cxn modelId="{10255FA6-CFB1-400D-B994-8C1AB8D5029E}" type="presParOf" srcId="{488F3205-F0DB-4797-958E-D76A9A7021DF}" destId="{7ADC16DB-A6DA-4AEC-BDBC-FB09CD86B6BE}" srcOrd="1" destOrd="0" presId="urn:microsoft.com/office/officeart/2005/8/layout/chart3"/>
    <dgm:cxn modelId="{E5344FDB-05C8-4527-AFB4-4FAEFE09794A}" type="presParOf" srcId="{488F3205-F0DB-4797-958E-D76A9A7021DF}" destId="{8F4550BB-FD85-4566-9BAE-5BF8DB7B4343}" srcOrd="2" destOrd="0" presId="urn:microsoft.com/office/officeart/2005/8/layout/chart3"/>
    <dgm:cxn modelId="{3B97D30F-A966-49E5-9470-2B0B585CEECB}" type="presParOf" srcId="{488F3205-F0DB-4797-958E-D76A9A7021DF}" destId="{A5F6E273-66F7-4E28-A6B8-24CD9545E858}" srcOrd="3" destOrd="0" presId="urn:microsoft.com/office/officeart/2005/8/layout/chart3"/>
    <dgm:cxn modelId="{C523F0FE-340F-4068-BA7F-515CC005208D}" type="presParOf" srcId="{488F3205-F0DB-4797-958E-D76A9A7021DF}" destId="{FF8DB326-D4FE-405F-8A7E-4CDC4D056BB0}" srcOrd="4" destOrd="0" presId="urn:microsoft.com/office/officeart/2005/8/layout/chart3"/>
    <dgm:cxn modelId="{DD954AD0-68BE-41F4-9CB3-8D2FB89B53C6}" type="presParOf" srcId="{488F3205-F0DB-4797-958E-D76A9A7021DF}" destId="{477B0FA1-C350-465E-8623-646465E853B7}" srcOrd="5" destOrd="0" presId="urn:microsoft.com/office/officeart/2005/8/layout/chart3"/>
    <dgm:cxn modelId="{820671BF-C981-4415-A230-BC76BACC0A67}" type="presParOf" srcId="{488F3205-F0DB-4797-958E-D76A9A7021DF}" destId="{3A94BAC4-D353-4193-82DE-18057C9E07BC}" srcOrd="6" destOrd="0" presId="urn:microsoft.com/office/officeart/2005/8/layout/chart3"/>
    <dgm:cxn modelId="{E2D58D71-1D8D-481F-B26A-6056506FC57D}" type="presParOf" srcId="{488F3205-F0DB-4797-958E-D76A9A7021DF}" destId="{536EE212-D31F-44B3-8FFC-61C0B12BEEC7}" srcOrd="7" destOrd="0" presId="urn:microsoft.com/office/officeart/2005/8/layout/chart3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1B893-0EC5-4B9C-A525-2A0AB61560F0}">
      <dsp:nvSpPr>
        <dsp:cNvPr id="0" name=""/>
        <dsp:cNvSpPr/>
      </dsp:nvSpPr>
      <dsp:spPr>
        <a:xfrm>
          <a:off x="1363783" y="-331487"/>
          <a:ext cx="3413760" cy="3413760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2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ЦСП</a:t>
          </a:r>
        </a:p>
      </dsp:txBody>
      <dsp:txXfrm>
        <a:off x="3109678" y="300058"/>
        <a:ext cx="1259840" cy="1016000"/>
      </dsp:txXfrm>
    </dsp:sp>
    <dsp:sp modelId="{8F4550BB-FD85-4566-9BAE-5BF8DB7B4343}">
      <dsp:nvSpPr>
        <dsp:cNvPr id="0" name=""/>
        <dsp:cNvSpPr/>
      </dsp:nvSpPr>
      <dsp:spPr>
        <a:xfrm>
          <a:off x="1363773" y="-160448"/>
          <a:ext cx="3413760" cy="3413760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rgbClr val="00B050"/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25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ДЮСШ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14763 чел.</a:t>
          </a:r>
          <a:endParaRPr lang="ru-RU" sz="2000" kern="1200" dirty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>
        <a:off x="3131613" y="1607391"/>
        <a:ext cx="1259840" cy="1016000"/>
      </dsp:txXfrm>
    </dsp:sp>
    <dsp:sp modelId="{FF8DB326-D4FE-405F-8A7E-4CDC4D056BB0}">
      <dsp:nvSpPr>
        <dsp:cNvPr id="0" name=""/>
        <dsp:cNvSpPr/>
      </dsp:nvSpPr>
      <dsp:spPr>
        <a:xfrm>
          <a:off x="1068773" y="-161779"/>
          <a:ext cx="3444313" cy="3413760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rgbClr val="92D050"/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4 </a:t>
          </a:r>
          <a:r>
            <a:rPr lang="ru-RU" sz="20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СДЮСШОР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1683 чел.</a:t>
          </a:r>
          <a:endParaRPr lang="ru-RU" sz="2000" kern="1200" dirty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>
        <a:off x="1458309" y="1606060"/>
        <a:ext cx="1271115" cy="1016000"/>
      </dsp:txXfrm>
    </dsp:sp>
    <dsp:sp modelId="{3A94BAC4-D353-4193-82DE-18057C9E07BC}">
      <dsp:nvSpPr>
        <dsp:cNvPr id="0" name=""/>
        <dsp:cNvSpPr/>
      </dsp:nvSpPr>
      <dsp:spPr>
        <a:xfrm>
          <a:off x="1029430" y="-315057"/>
          <a:ext cx="3413760" cy="3413760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rgbClr val="FFC000"/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  <a:bevelB w="114300" prst="hardEdge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1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УОР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150 чел</a:t>
          </a:r>
          <a:r>
            <a:rPr lang="ru-RU" sz="17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.</a:t>
          </a:r>
          <a:endParaRPr lang="ru-RU" sz="1700" kern="1200" dirty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>
        <a:off x="1415510" y="314862"/>
        <a:ext cx="125984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7DD56DD-9722-436B-A3EC-2E604FF287E6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9F31B2B-D0ED-4240-8186-0FAEBBAAD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786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F1204-8D4C-4C48-930C-3C1558883F8E}" type="datetime1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D54AE-6135-4782-9E0F-05BDF3E990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15343-62AB-4483-9C5A-72E5FDC3A077}" type="datetime1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8117-8661-4373-A086-0BF6A738E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57C00-2009-4951-9699-3630650F91DA}" type="datetime1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E1816-1DBB-4960-B6DF-ACF82974B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35ACE95-F85F-42F8-AA78-3C802C991F82}" type="datetime1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B04B7D4B-9060-4098-859D-6576F8CE1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65989F75-3898-45E1-B483-E512D61A6494}" type="datetime1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8E081879-39A5-43DC-A297-58F019536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75DE4413-5808-42CC-B5AB-958A1074146B}" type="datetime1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55AAAB6E-54C8-4727-A62D-2EE642AF6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0062522D-21E2-445E-A7DF-D22626FF1600}" type="datetime1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B000518B-2C90-4A3D-B400-D92A04C2AD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EC8FB-8D10-4FB9-B91E-AE67DA21178C}" type="datetime1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B2001-A941-4CC4-803C-B79843122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9DCAD-89F8-49D5-9EB3-B6E4203E79F8}" type="datetime1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FAC8A-8152-4800-8DD7-904DAD5B1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40D7E-06E0-4921-9E04-1DDA431DF98B}" type="datetime1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3E2AB-14AB-4160-BC78-615879FC8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0D1C9-171C-4D5A-BEF7-CF9DB9CA54F6}" type="datetime1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B7630-7765-470B-96CF-CDEF5C30D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9D872-9BF2-4B5A-84BF-E481F708B58C}" type="datetime1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B3FE6-3466-4775-B557-B151B382C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1F52A-45F6-400E-A159-323089E7D04D}" type="datetime1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9AF92-F0A2-410D-81A0-1EBFB227D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7AA80-4B71-4E34-8959-B3901B6586E6}" type="datetime1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805F0-4F48-447A-9985-C18C40D7E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58F1-05C2-4B76-99A3-295753BFBD85}" type="datetime1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1C3D8-0363-451E-BB82-0DE7BD536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1">
                <a:lumMod val="20000"/>
                <a:lumOff val="80000"/>
                <a:alpha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AC8B22-17EC-4E9A-B28E-5B64851BBE7C}" type="datetime1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9C980E-6934-4F34-AA87-E8E1822D2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2B3D1-21E8-4F18-A0ED-69D7EEF52DCD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9525" y="2276475"/>
            <a:ext cx="9126538" cy="1816100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algn="ctr">
              <a:defRPr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anose="02020603050405020304" pitchFamily="18" charset="0"/>
              </a:rPr>
              <a:t>ПОЛНОМОЧИЯ ОРГАНОВ МЕСТНОГО САМОУПРАВЛЕНИЯ </a:t>
            </a:r>
          </a:p>
          <a:p>
            <a:pPr algn="ctr">
              <a:defRPr/>
            </a:pPr>
            <a:r>
              <a:rPr lang="ru-RU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anose="02020603050405020304" pitchFamily="18" charset="0"/>
              </a:rPr>
              <a:t>В ОБЛАСТИ ФИЗИЧЕСКОЙ КУЛЬТУРЫ И СПОРТА </a:t>
            </a:r>
            <a:br>
              <a:rPr lang="ru-RU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anose="02020603050405020304" pitchFamily="18" charset="0"/>
              </a:rPr>
            </a:b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1213" y="234950"/>
            <a:ext cx="9036050" cy="94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МИНИСТЕРСТВО СПОРТА </a:t>
            </a:r>
            <a:endParaRPr lang="en-US" sz="2800" b="1">
              <a:solidFill>
                <a:schemeClr val="tx2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800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РЕСПУБЛИКИ ХАКАСИЯ</a:t>
            </a:r>
          </a:p>
        </p:txBody>
      </p:sp>
      <p:pic>
        <p:nvPicPr>
          <p:cNvPr id="1843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00" y="247650"/>
            <a:ext cx="10874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3F144-F0C3-4C39-B983-3CF2288F2C2F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87450" y="204788"/>
            <a:ext cx="788511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Динамика роста численности специалистов спорта в Республике Хакасия, получающих материальное поощрение (чел.) </a:t>
            </a:r>
          </a:p>
        </p:txBody>
      </p:sp>
      <p:graphicFrame>
        <p:nvGraphicFramePr>
          <p:cNvPr id="27651" name="Диаграмма 4"/>
          <p:cNvGraphicFramePr>
            <a:graphicFrameLocks/>
          </p:cNvGraphicFramePr>
          <p:nvPr/>
        </p:nvGraphicFramePr>
        <p:xfrm>
          <a:off x="755650" y="1514475"/>
          <a:ext cx="7704138" cy="532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r:id="rId3" imgW="7706012" imgH="5322269" progId="Excel.Chart.8">
                  <p:embed/>
                </p:oleObj>
              </mc:Choice>
              <mc:Fallback>
                <p:oleObj r:id="rId3" imgW="7706012" imgH="5322269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514475"/>
                        <a:ext cx="7704138" cy="532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2" name="Рисунок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115888"/>
            <a:ext cx="1087437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39BF32-831F-4146-9545-1F4C906862F8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87450" y="204788"/>
            <a:ext cx="7885113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Динамика роста численности членов сборной команды </a:t>
            </a:r>
          </a:p>
          <a:p>
            <a:pPr algn="ctr" eaLnBrk="0" hangingPunct="0"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Республики Хакасия в составе сборной команды </a:t>
            </a:r>
          </a:p>
          <a:p>
            <a:pPr algn="ctr" eaLnBrk="0" hangingPunct="0"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Российской Федерации по видам спорта </a:t>
            </a:r>
          </a:p>
        </p:txBody>
      </p:sp>
      <p:graphicFrame>
        <p:nvGraphicFramePr>
          <p:cNvPr id="28675" name="Диаграмма 4"/>
          <p:cNvGraphicFramePr>
            <a:graphicFrameLocks/>
          </p:cNvGraphicFramePr>
          <p:nvPr/>
        </p:nvGraphicFramePr>
        <p:xfrm>
          <a:off x="684213" y="1392238"/>
          <a:ext cx="7704137" cy="532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r:id="rId3" imgW="7706012" imgH="5328366" progId="Excel.Chart.8">
                  <p:embed/>
                </p:oleObj>
              </mc:Choice>
              <mc:Fallback>
                <p:oleObj r:id="rId3" imgW="7706012" imgH="5328366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392238"/>
                        <a:ext cx="7704137" cy="532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6" name="Рисунок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3" y="109538"/>
            <a:ext cx="1087437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3BFC2-9E2E-4177-B1D9-6C8182BA19D8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 flipH="1">
            <a:off x="179388" y="2781300"/>
            <a:ext cx="8964612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C0489F-7895-4C54-A6FB-E7D64FE5A0A9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9458" name="Прямоугольник 15"/>
          <p:cNvSpPr>
            <a:spLocks noChangeArrowheads="1"/>
          </p:cNvSpPr>
          <p:nvPr/>
        </p:nvSpPr>
        <p:spPr bwMode="auto">
          <a:xfrm>
            <a:off x="1258888" y="96838"/>
            <a:ext cx="78851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Нормативные правовые акты, регулирующие деятельность</a:t>
            </a:r>
          </a:p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в области физической культуры и спорта в Республике Хакасия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44574" y="912009"/>
            <a:ext cx="7128792" cy="10801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ФЕДЕРАЛЬНЫЙ ЗАКОН № 329-ФЗ ОТ 04.12.2007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«О ФИЗИЧЕСКОЙ КУЛЬТУРЕ И СПОРТЕ В РОССИЙСКОЙ ФЕДЕРАЦИИ»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44574" y="1865732"/>
            <a:ext cx="7128792" cy="10801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ФЕДЕРАЛЬНАЯ ЦЕЛЕВАЯ ПРОГРАММА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«РАЗВИТИЕ ФИЗИЧЕСКОЙ КУЛЬТУРЫ И СПОРТА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В РОССИЙСКОЙ ФЕДЕРАЦИИ НА 2006-2015 ГОДЫ»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44574" y="2841482"/>
            <a:ext cx="7128792" cy="10801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ЗАКОН РЕСПУБЛИКИ ХАКАСИЯ № 102-ЗРХ ОТ 08.11.2010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«О ФИЗИЧЕСКОЙ КУЛЬТУРЕ И СПОРТЕ В РЕСПУБЛИКЕ ХАКАСИЯ»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44574" y="3878380"/>
            <a:ext cx="7128792" cy="125277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ГОСУДАРСТВЕННАЯ ПРОГРАММА РЕСПУБЛИКИ ХАКАСИЯ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«РАЗВИТИЕ ФИЗИЧЕСКОЙ КУЛЬТУРЫ И СПОРТА В РЕСПУБЛИКЕ ХАКАСИЯ НА 2010-2015 ГОДЫ» (ПОСТАНОВЛЕНИЕ ПРАВИТЕЛЬСТВА РЕСПУБЛИКИ ХАКАСИЯ ОТ 16.10.2009 №459)</a:t>
            </a:r>
          </a:p>
        </p:txBody>
      </p:sp>
      <p:pic>
        <p:nvPicPr>
          <p:cNvPr id="19471" name="Рисунок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" y="128588"/>
            <a:ext cx="10874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1444574" y="5567954"/>
            <a:ext cx="7128792" cy="125277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ГОСУДАРСТВЕННАЯ ПРОГРАММА РЕСПУБЛИКИ ХАКАСИЯ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«РАЗВИТИЕ ФИЗИЧЕСКОЙ КУЛЬТУРЫ И СПОРТА В РЕСПУБЛИКЕ ХАКАСИЯ НА </a:t>
            </a:r>
            <a:r>
              <a:rPr lang="ru-RU" b="1" dirty="0" smtClean="0">
                <a:solidFill>
                  <a:schemeClr val="tx1"/>
                </a:solidFill>
              </a:rPr>
              <a:t>2016-2020 </a:t>
            </a:r>
            <a:r>
              <a:rPr lang="ru-RU" b="1" dirty="0">
                <a:solidFill>
                  <a:schemeClr val="tx1"/>
                </a:solidFill>
              </a:rPr>
              <a:t>ГОДЫ» (ПОСТАНОВЛЕНИЕ ПРАВИТЕЛЬСТВА РЕСПУБЛИКИ ХАКАСИЯ ОТ </a:t>
            </a:r>
            <a:r>
              <a:rPr lang="ru-RU" b="1" dirty="0" smtClean="0">
                <a:solidFill>
                  <a:schemeClr val="tx1"/>
                </a:solidFill>
              </a:rPr>
              <a:t>27.10.2015 г. № 554</a:t>
            </a:r>
            <a:r>
              <a:rPr lang="ru-RU" b="1" dirty="0" smtClean="0">
                <a:solidFill>
                  <a:schemeClr val="tx1"/>
                </a:solidFill>
              </a:rPr>
              <a:t>)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A9760-E167-4659-BDD9-F0EF199AAB76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188913"/>
            <a:ext cx="91186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+mj-lt"/>
              </a:rPr>
              <a:t>ФЕДЕРАЛЬНЫЕ НОРМАТИВНЫЕ ПРАВОВЫЕ АКТЫ, </a:t>
            </a:r>
          </a:p>
          <a:p>
            <a:pPr algn="ctr">
              <a:defRPr/>
            </a:pPr>
            <a:r>
              <a:rPr lang="ru-RU" sz="2000" b="1" dirty="0">
                <a:latin typeface="+mj-lt"/>
              </a:rPr>
              <a:t>ЗАКРЕПЛЯЮЩИЕ ПОЛНОМОЧИЯ ОРГАНОВ МЕСТНОГО САМОУПРАВЛЕНИЯ </a:t>
            </a:r>
          </a:p>
          <a:p>
            <a:pPr algn="ctr">
              <a:defRPr/>
            </a:pPr>
            <a:r>
              <a:rPr lang="ru-RU" sz="2000" b="1" dirty="0">
                <a:latin typeface="+mj-lt"/>
              </a:rPr>
              <a:t>ПО ФИЗИЧЕСКОЙ КУЛЬТУРЕ И СПОРТУ </a:t>
            </a:r>
          </a:p>
        </p:txBody>
      </p:sp>
      <p:sp>
        <p:nvSpPr>
          <p:cNvPr id="20483" name="Номер слайда 1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8845A8E-568F-4CD7-A503-2350C427461E}" type="slidenum">
              <a:rPr lang="ru-RU" sz="1200">
                <a:solidFill>
                  <a:srgbClr val="898989"/>
                </a:solidFill>
              </a:rPr>
              <a:pPr algn="r"/>
              <a:t>3</a:t>
            </a:fld>
            <a:endParaRPr lang="ru-RU" sz="1200">
              <a:solidFill>
                <a:srgbClr val="898989"/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42667" y="2365839"/>
            <a:ext cx="3744416" cy="3194244"/>
            <a:chOff x="904824" y="2615798"/>
            <a:chExt cx="360908" cy="1281906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904824" y="2615798"/>
              <a:ext cx="360908" cy="1281906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8"/>
            <p:cNvSpPr/>
            <p:nvPr/>
          </p:nvSpPr>
          <p:spPr>
            <a:xfrm>
              <a:off x="932979" y="2615798"/>
              <a:ext cx="310025" cy="12764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050" tIns="19050" rIns="19050" bIns="19050" spcCol="1270" anchor="ctr"/>
            <a:lstStyle/>
            <a:p>
              <a:pPr algn="ctr">
                <a:defRPr/>
              </a:pPr>
              <a:endPara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Скругленный прямоугольник 23"/>
          <p:cNvSpPr/>
          <p:nvPr/>
        </p:nvSpPr>
        <p:spPr>
          <a:xfrm>
            <a:off x="4567238" y="2363788"/>
            <a:ext cx="4270375" cy="3201987"/>
          </a:xfrm>
          <a:prstGeom prst="roundRect">
            <a:avLst>
              <a:gd name="adj" fmla="val 10000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Стрелка вправо 2"/>
          <p:cNvSpPr/>
          <p:nvPr/>
        </p:nvSpPr>
        <p:spPr>
          <a:xfrm rot="7799500">
            <a:off x="2470944" y="1564481"/>
            <a:ext cx="979488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3390863">
            <a:off x="5591175" y="1576388"/>
            <a:ext cx="979487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59300" y="3516313"/>
            <a:ext cx="426085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+mj-lt"/>
              </a:rPr>
              <a:t>ФЕДЕРАЛЬНЫЙ ЗАКОН </a:t>
            </a:r>
          </a:p>
          <a:p>
            <a:pPr algn="ctr">
              <a:defRPr/>
            </a:pPr>
            <a:r>
              <a:rPr lang="ru-RU" sz="2000" b="1" dirty="0">
                <a:latin typeface="+mj-lt"/>
              </a:rPr>
              <a:t>ОТ 04.12.2007 №329-ФЗ «О ФИЗИЧЕСКОЙ КУЛЬТУРЕ И СПОРТЕ В РОССИЙСКОЙ ФЕДЕРАЦИИ»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3688" y="2936875"/>
            <a:ext cx="3641725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+mj-lt"/>
              </a:rPr>
              <a:t>ФЕДЕРАЛЬНЫЙ ЗАКОН </a:t>
            </a:r>
          </a:p>
          <a:p>
            <a:pPr algn="ctr">
              <a:defRPr/>
            </a:pPr>
            <a:r>
              <a:rPr lang="ru-RU" sz="2000" b="1" dirty="0">
                <a:latin typeface="+mj-lt"/>
              </a:rPr>
              <a:t>ОТ 06.10.2003 №131-ФЗ</a:t>
            </a:r>
          </a:p>
          <a:p>
            <a:pPr algn="ctr">
              <a:defRPr/>
            </a:pPr>
            <a:r>
              <a:rPr lang="ru-RU" sz="2000" b="1" dirty="0">
                <a:latin typeface="+mj-lt"/>
              </a:rPr>
              <a:t>«ОБ ОБЩИХ ПРИНЦИПАХ ОРГАНИЗАЦИИ МЕСТНОГО САМОУПРАВЛЕНИЯ В РОССИЙСКОЙ ФЕДЕРАЦИИ»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95E23-0682-4A3D-9C55-3B6389479D54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188913"/>
            <a:ext cx="9118600" cy="1385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+mj-lt"/>
              </a:rPr>
              <a:t>НОВЫЕ НАПРАВЛЕНИЯ ПОЛНОМОЧИЙ ПО ФИЗИЧЕСКОЙ КУЛЬТУРЕ И СПОРТУ, ЗАКРЕПЛЕННЫЕ ЗА ОРГАНАМИ МЕСТНОГО САМОУПРАВЛЕНИЯ </a:t>
            </a:r>
          </a:p>
        </p:txBody>
      </p:sp>
      <p:sp>
        <p:nvSpPr>
          <p:cNvPr id="21507" name="Номер слайда 1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1027E29-83AB-460B-9021-D4FD9E38027B}" type="slidenum">
              <a:rPr lang="ru-RU" sz="1200">
                <a:solidFill>
                  <a:srgbClr val="898989"/>
                </a:solidFill>
              </a:rPr>
              <a:pPr algn="r"/>
              <a:t>4</a:t>
            </a:fld>
            <a:endParaRPr lang="ru-RU" sz="1200">
              <a:solidFill>
                <a:srgbClr val="898989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5185084" y="2427461"/>
            <a:ext cx="3929658" cy="3194244"/>
            <a:chOff x="1337538" y="2606405"/>
            <a:chExt cx="360908" cy="1281906"/>
          </a:xfrm>
          <a:solidFill>
            <a:srgbClr val="FF0000"/>
          </a:solidFill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1337538" y="2606405"/>
              <a:ext cx="360908" cy="1281906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кругленный прямоугольник 10"/>
            <p:cNvSpPr/>
            <p:nvPr/>
          </p:nvSpPr>
          <p:spPr>
            <a:xfrm>
              <a:off x="1342824" y="2628472"/>
              <a:ext cx="350337" cy="12139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050" tIns="19050" rIns="19050" bIns="19050" spcCol="1270" anchor="ctr"/>
            <a:lstStyle/>
            <a:p>
              <a:pPr algn="ctr" defTabSz="222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altLang="ru-RU" sz="3200" b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МЕРОПРИЯТИЯ </a:t>
              </a:r>
            </a:p>
            <a:p>
              <a:pPr algn="ctr" defTabSz="222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altLang="ru-RU" sz="3200" b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ПО РЕАЛИЗАЦИИ </a:t>
              </a:r>
            </a:p>
            <a:p>
              <a:pPr algn="ctr" defTabSz="222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altLang="ru-RU" sz="3200" b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КОМПЛЕКСА ГТО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6439" y="2427461"/>
            <a:ext cx="3929658" cy="3194244"/>
            <a:chOff x="1337538" y="2606405"/>
            <a:chExt cx="360908" cy="1281906"/>
          </a:xfrm>
          <a:solidFill>
            <a:schemeClr val="accent1">
              <a:lumMod val="75000"/>
            </a:schemeClr>
          </a:solidFill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1337538" y="2606405"/>
              <a:ext cx="360908" cy="1281906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10"/>
            <p:cNvSpPr/>
            <p:nvPr/>
          </p:nvSpPr>
          <p:spPr>
            <a:xfrm>
              <a:off x="1342824" y="2628472"/>
              <a:ext cx="350337" cy="12139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050" tIns="19050" rIns="19050" bIns="19050" spcCol="1270" anchor="ctr"/>
            <a:lstStyle/>
            <a:p>
              <a:pPr algn="ctr" defTabSz="222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altLang="ru-RU" sz="3200" b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ПОДГОТОВКА </a:t>
              </a:r>
            </a:p>
            <a:p>
              <a:pPr algn="ctr" defTabSz="222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altLang="ru-RU" sz="3200" b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СПОРТИВНОГО РЕЗЕРВА</a:t>
              </a:r>
            </a:p>
          </p:txBody>
        </p:sp>
      </p:grpSp>
      <p:sp>
        <p:nvSpPr>
          <p:cNvPr id="3" name="Крест 2"/>
          <p:cNvSpPr/>
          <p:nvPr/>
        </p:nvSpPr>
        <p:spPr>
          <a:xfrm>
            <a:off x="4102100" y="3567113"/>
            <a:ext cx="914400" cy="914400"/>
          </a:xfrm>
          <a:prstGeom prst="plus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28E2C-FAF3-414C-937D-3240195B126B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36513"/>
            <a:ext cx="9144000" cy="877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700" b="1" dirty="0">
                <a:latin typeface="+mj-lt"/>
              </a:rPr>
              <a:t>НОВЫЕ ПОЛНОМОЧИЯ ОРГАНОВ МЕСТНОГО САМОУПРАВЛЕНИЯ В ОБЛАСТИ ФИЗИЧЕСКОЙ КУЛЬТУРЫ И СПОРТА  ПОСЛЕ ВСТУПЛЕНИЯ В СИЛУ ИЗМЕНЕНИЙ В ФЕДЕРАЛЬНЫЙ ЗАКОН </a:t>
            </a:r>
          </a:p>
          <a:p>
            <a:pPr algn="ctr">
              <a:defRPr/>
            </a:pPr>
            <a:r>
              <a:rPr lang="ru-RU" sz="1700" b="1" dirty="0">
                <a:latin typeface="+mj-lt"/>
              </a:rPr>
              <a:t>«О ФИЗИЧЕСКОЙ КУЛЬТУРЕ И СПОРТЕ В РОССИЙСКОЙ ФЕДЕРАЦИИ» ОТ 04.12.2007</a:t>
            </a:r>
          </a:p>
        </p:txBody>
      </p:sp>
      <p:sp>
        <p:nvSpPr>
          <p:cNvPr id="22531" name="Номер слайда 1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EA36893-AE63-4330-B3BA-2DB3231D30AE}" type="slidenum">
              <a:rPr lang="ru-RU" sz="1200">
                <a:solidFill>
                  <a:srgbClr val="898989"/>
                </a:solidFill>
              </a:rPr>
              <a:pPr algn="r"/>
              <a:t>5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992438" y="4452938"/>
            <a:ext cx="2936875" cy="23209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РАЗВИТИЕ ШКОЛЬНОГО СПОРТА И МАССОВОГО СПОРТА</a:t>
            </a:r>
          </a:p>
        </p:txBody>
      </p:sp>
      <p:sp>
        <p:nvSpPr>
          <p:cNvPr id="27" name="Овал 26"/>
          <p:cNvSpPr/>
          <p:nvPr/>
        </p:nvSpPr>
        <p:spPr>
          <a:xfrm>
            <a:off x="3992563" y="838200"/>
            <a:ext cx="4746625" cy="374808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>
                <a:solidFill>
                  <a:schemeClr val="tx1"/>
                </a:solidFill>
              </a:rPr>
              <a:t>УТВЕРЖДЕНИЕ И РЕАЛИЗАЦИЯ КАЛЕНДАРНЫХ ПЛАНОВ ФИЗКУЛЬТУРНЫХ МЕРОПРИЯТИЙ И СПОРТИВНЫХ МЕРОПРИЯТИЙ МО, ВКЛЮЧАЮЩИХ В СЕБЯ ФИЗКУЛЬТУРНЫЕ МЕРОПРИЯТИЯ И СПОРТИВНЫЕ МЕРОПРИЯТИЯ ПО РЕАЛИЗАЦИИ КОМПЛЕКСА </a:t>
            </a:r>
            <a:r>
              <a:rPr lang="ru-RU" sz="2400" b="1" dirty="0">
                <a:solidFill>
                  <a:schemeClr val="tx1"/>
                </a:solidFill>
              </a:rPr>
              <a:t>ГТО</a:t>
            </a:r>
          </a:p>
        </p:txBody>
      </p:sp>
      <p:sp>
        <p:nvSpPr>
          <p:cNvPr id="28" name="Овал 27"/>
          <p:cNvSpPr/>
          <p:nvPr/>
        </p:nvSpPr>
        <p:spPr>
          <a:xfrm>
            <a:off x="5346700" y="4143375"/>
            <a:ext cx="3036888" cy="263366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НАДЕЛЕНИЕ НКО ПРАВОМ ПО ОЦЕНКЕ ВЫПОЛНЕНИЯ НОРМАТИВОВ ИСПЫТАНИЙ (ТЕСТОВ) КОМПЛЕКСА ГТО</a:t>
            </a:r>
          </a:p>
        </p:txBody>
      </p:sp>
      <p:sp>
        <p:nvSpPr>
          <p:cNvPr id="14" name="Овал 13"/>
          <p:cNvSpPr/>
          <p:nvPr/>
        </p:nvSpPr>
        <p:spPr>
          <a:xfrm>
            <a:off x="153988" y="871538"/>
            <a:ext cx="4606925" cy="3730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РАЗВИТИЕ ДЕТСКО-ЮНОШЕСКОГО СПОРТА В ЦЕЛЯХ СОЗДАНИЯ УСЛОВИЙ ДЛЯ ПОДГОТОВКИ СПОРТИВНЫХ СБОРНЫХ КОМАНД МО И УЧАСТИЕ В ОБЕСПЕЧЕНИИ ПОДГОТОВКИ СПОРТИВНОГО РЕЗЕРВА ДЛЯ СПОРТИВНЫХ СБОРНЫХ КОМАНД СУБЪЕКТОВ РОССИЙСКОЙ ФЕДЕРАЦИИ </a:t>
            </a:r>
          </a:p>
        </p:txBody>
      </p:sp>
      <p:sp>
        <p:nvSpPr>
          <p:cNvPr id="15" name="Овал 14"/>
          <p:cNvSpPr/>
          <p:nvPr/>
        </p:nvSpPr>
        <p:spPr>
          <a:xfrm>
            <a:off x="615950" y="4271963"/>
            <a:ext cx="3038475" cy="244951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ПРИСВОЕНИЕ СПОРТИВНЫХ РАЗРЯДОВ И КВАЛИФИКАЦИОННЫХ КАТЕГОРИЙ СПОРТИВНЫХ СУДЕЙ(В СООТВ.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СО СТ.22 )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F582E-0057-45C1-BBFE-9CEDEDC6D3DC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-1" y="1340768"/>
            <a:ext cx="9118357" cy="4608512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ОБЕСПЕЧЕНИЕ УСЛОВИЙ ДЛЯ РАЗВИТИЯ 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НА ТЕРРИТОРИИ ПОСЕЛЕНИЯ ФИЗИЧЕСКОЙ КУЛЬТУРЫ, ШКОЛЬНОГО СПОРТА И МАССОВОГО СПОРТА, ОРГАНИЗАЦИЯ ПРОВЕДЕНИЯ ОФИЦИАЛЬНЫХ ФИЗКУЛЬТУРНО-ОЗДОРОВИТЕЛЬНЫХ И СПОРТИВНЫХ МЕРОПРИЯТИЙ ПОСЕЛЕНИЯ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88913"/>
            <a:ext cx="91186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+mj-lt"/>
              </a:rPr>
              <a:t>ПОЛНОМОЧИЯ СЕЛЬСКИХ ПОСЕЛЕНИЙ </a:t>
            </a:r>
          </a:p>
          <a:p>
            <a:pPr algn="ctr">
              <a:defRPr/>
            </a:pPr>
            <a:r>
              <a:rPr lang="ru-RU" sz="2400" b="1" dirty="0">
                <a:latin typeface="+mj-lt"/>
              </a:rPr>
              <a:t>ПО ФИЗИЧЕСКОЙ КУЛЬТУРЕ И СПОРТУ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75463" y="6461125"/>
            <a:ext cx="2133600" cy="365125"/>
          </a:xfrm>
        </p:spPr>
        <p:txBody>
          <a:bodyPr/>
          <a:lstStyle/>
          <a:p>
            <a:pPr>
              <a:defRPr/>
            </a:pPr>
            <a:fld id="{06566575-FB14-439D-A7FF-110F61421113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24578" name="Прямоугольник 12"/>
          <p:cNvSpPr>
            <a:spLocks noChangeArrowheads="1"/>
          </p:cNvSpPr>
          <p:nvPr/>
        </p:nvSpPr>
        <p:spPr bwMode="auto">
          <a:xfrm>
            <a:off x="1187450" y="1176338"/>
            <a:ext cx="824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Общая численность занимающихся –  16596 чел.,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тренеров, тренеров-преподавателей – 511 чел.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в т. ч. штатных – 329 чел.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40656" y="226005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66700" y="1919288"/>
            <a:ext cx="1841500" cy="85725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  <a:cs typeface="Times New Roman" pitchFamily="18" charset="0"/>
              </a:rPr>
              <a:t>в системе физической культуры и спорта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81813" y="1919288"/>
            <a:ext cx="1873250" cy="7461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  <a:cs typeface="Times New Roman" pitchFamily="18" charset="0"/>
              </a:rPr>
              <a:t>в системе физической культуры и спорта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213" y="4646613"/>
            <a:ext cx="2071687" cy="714375"/>
          </a:xfrm>
          <a:prstGeom prst="roundRect">
            <a:avLst/>
          </a:prstGeom>
          <a:gradFill>
            <a:gsLst>
              <a:gs pos="50000">
                <a:srgbClr val="92D050"/>
              </a:gs>
              <a:gs pos="2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  <a:cs typeface="Times New Roman" pitchFamily="18" charset="0"/>
              </a:rPr>
              <a:t>в системе физической культуры и спорта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019925" y="4806950"/>
            <a:ext cx="2214563" cy="500063"/>
          </a:xfrm>
          <a:prstGeom prst="roundRect">
            <a:avLst/>
          </a:prstGeom>
          <a:solidFill>
            <a:srgbClr val="00B05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  <a:cs typeface="Times New Roman" pitchFamily="18" charset="0"/>
              </a:rPr>
              <a:t>7</a:t>
            </a:r>
          </a:p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  <a:cs typeface="Times New Roman" pitchFamily="18" charset="0"/>
              </a:rPr>
              <a:t>в системе образования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29438" y="3849688"/>
            <a:ext cx="2214562" cy="714375"/>
          </a:xfrm>
          <a:prstGeom prst="roundRect">
            <a:avLst/>
          </a:prstGeom>
          <a:gradFill>
            <a:gsLst>
              <a:gs pos="50000">
                <a:srgbClr val="00B050"/>
              </a:gs>
              <a:gs pos="2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  <a:cs typeface="Times New Roman" pitchFamily="18" charset="0"/>
              </a:rPr>
              <a:t>18</a:t>
            </a:r>
          </a:p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  <a:cs typeface="Times New Roman" pitchFamily="18" charset="0"/>
              </a:rPr>
              <a:t>в системе физической культуры и спорта</a:t>
            </a:r>
          </a:p>
        </p:txBody>
      </p:sp>
      <p:sp>
        <p:nvSpPr>
          <p:cNvPr id="24585" name="Прямоугольник 15"/>
          <p:cNvSpPr>
            <a:spLocks noChangeArrowheads="1"/>
          </p:cNvSpPr>
          <p:nvPr/>
        </p:nvSpPr>
        <p:spPr bwMode="auto">
          <a:xfrm>
            <a:off x="1258888" y="176213"/>
            <a:ext cx="78851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Система подготовки </a:t>
            </a:r>
          </a:p>
          <a:p>
            <a:pPr algn="ctr"/>
            <a:r>
              <a:rPr lang="ru-RU" sz="2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спортивного резерва в Республике Хакасия</a:t>
            </a:r>
            <a:endParaRPr lang="ru-RU" sz="2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62088" y="5842000"/>
            <a:ext cx="6480175" cy="800100"/>
          </a:xfrm>
          <a:prstGeom prst="roundRect">
            <a:avLst/>
          </a:prstGeom>
          <a:gradFill>
            <a:gsLst>
              <a:gs pos="50000">
                <a:srgbClr val="92D050"/>
              </a:gs>
              <a:gs pos="2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prstClr val="black"/>
                </a:solidFill>
                <a:cs typeface="Times New Roman" pitchFamily="18" charset="0"/>
              </a:rPr>
              <a:t>40 аккредитованных федераций </a:t>
            </a:r>
          </a:p>
          <a:p>
            <a:pPr algn="ctr">
              <a:defRPr/>
            </a:pPr>
            <a:r>
              <a:rPr lang="ru-RU" sz="2400" b="1" dirty="0">
                <a:solidFill>
                  <a:prstClr val="black"/>
                </a:solidFill>
                <a:cs typeface="Times New Roman" pitchFamily="18" charset="0"/>
              </a:rPr>
              <a:t>по видам спорта</a:t>
            </a:r>
          </a:p>
        </p:txBody>
      </p:sp>
      <p:sp>
        <p:nvSpPr>
          <p:cNvPr id="7" name="Стрелка вниз 6"/>
          <p:cNvSpPr/>
          <p:nvPr/>
        </p:nvSpPr>
        <p:spPr>
          <a:xfrm rot="4665764">
            <a:off x="6122988" y="2019300"/>
            <a:ext cx="369888" cy="7889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00B050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 rot="621066">
            <a:off x="6243964" y="4034381"/>
            <a:ext cx="632292" cy="34404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00B050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 rot="1723072">
            <a:off x="6118400" y="4626426"/>
            <a:ext cx="688908" cy="46333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00B050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 rot="7457525">
            <a:off x="1979303" y="4486206"/>
            <a:ext cx="829128" cy="74377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0">
            <a:clrChange>
              <a:clrFrom>
                <a:srgbClr val="4F82BE"/>
              </a:clrFrom>
              <a:clrTo>
                <a:srgbClr val="4F82BE">
                  <a:alpha val="0"/>
                </a:srgbClr>
              </a:clrTo>
            </a:clrChange>
            <a:duotone>
              <a:prstClr val="black"/>
              <a:srgbClr val="FFC000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 rot="10800000">
            <a:off x="2105555" y="2081040"/>
            <a:ext cx="829128" cy="743776"/>
          </a:xfrm>
          <a:prstGeom prst="rect">
            <a:avLst/>
          </a:prstGeom>
        </p:spPr>
      </p:pic>
      <p:pic>
        <p:nvPicPr>
          <p:cNvPr id="24592" name="Рисунок 20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66700" y="217488"/>
            <a:ext cx="10874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19E61-39BF-41D5-BFDF-37355560614C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25602" name="Прямоугольник 15"/>
          <p:cNvSpPr>
            <a:spLocks noChangeArrowheads="1"/>
          </p:cNvSpPr>
          <p:nvPr/>
        </p:nvSpPr>
        <p:spPr bwMode="auto">
          <a:xfrm>
            <a:off x="1087438" y="128588"/>
            <a:ext cx="80756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Нормативно-правовая база Республики Хакасия по предоставлению дополнительного материального обеспечения спортсменам, тренерам и иным специалистам </a:t>
            </a:r>
          </a:p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в области физической культуры и спорта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87812" y="2668902"/>
            <a:ext cx="7295178" cy="135808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ПОСТАНОВЛЕНИЕ ПРАВИТЕЛЬСТВА РЕСПУБЛИКИ ХАКАСИЯ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ОТ 26.12.2011 № 903 «О ДОПОЛНИТЕЛЬНОМ МАТЕРИАЛЬНОМ ОБЕСПЕЧЕНИИ СПОРТСМЕНОВ, ТРЕНЕРОВ И ИНЫХ СПЕЦИАЛИСТОВ В ОБЛАСТИ ФИЗИЧЕСКОЙ КУЛЬТУРЫ И СПОРТА РЕСПУБЛИКИ ХАКАСИЯ»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09846" y="4029168"/>
            <a:ext cx="8051110" cy="1272040"/>
          </a:xfrm>
          <a:prstGeom prst="roundRect">
            <a:avLst>
              <a:gd name="adj" fmla="val 1782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ПОСТАНОВЛЕНИЕ ПРАВИТЕЛЬСТВА РЕСПУБЛИКИ ХАКАСИЯ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ОТ 07.09.2012 № 597 «О СТИПЕНДИЯХ ГЛАВЫ РЕСПУБЛИКИ ХАКАСИЯ - ПРЕДСЕДАТЕЛЯ ПРАВИТЕЛЬСТВА РЕСПУБЛИКИ ХАКАСИЯ ВЕДУЩИМ СПОРТСМЕНАМ РЕСПУБЛИКИ ХАКАСИЯ»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366566" y="1613760"/>
            <a:ext cx="6737670" cy="10801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ЗАКОН РЕСПУБЛИКИ ХАКАСИЯ № 102-ЗРХ ОТ 08.11.2010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«О ФИЗИЧЕСКОЙ КУЛЬТУРЕ И СПОРТЕ В РЕСПУБЛИКЕ ХАКАСИЯ» (СТАТЬЯ 10.1) 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0" y="5301208"/>
            <a:ext cx="9143999" cy="201622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ПРИКАЗ МИНСПОРТА ХАКАСИЯ ОТ 05.07.2013 № 87 «ОБ УТВЕРЖДЕНИИ ПОРЯДКА ПРЕДОСТАВЛЕНИЯ СЛУЖЕБНОГО ЖИЛОГО ПОМЕЩЕНИЯ В МИНИСТЕРСТВЕ СПОРТА И ТУРИЗМА РЕСПУБЛИКИ ХАКАСИЯ, ТИПОВОГО ДОГОВОРА НАЙМА СЛУЖЕБНОГО ЖИЛОГО ПОМЕЩЕНИЯ И СОСТАВА КОМИССИИ МИНИСТЕРСТВА СПОРТА И ТУРИЗМА РЕСПУБЛИКИ ХАКАСИЯ, УПОЛНОМОЧЕННОЙ НА РАССМОТРЕНИЕ ЗАЯВЛЕНИЙ О ПРЕДОСТАВЛЕНИИ ПО ДОГОВОРУ НАЙМА СЛУЖЕБНОГО ЖИЛОГО ПОМЕЩЕНИЯ»</a:t>
            </a:r>
          </a:p>
        </p:txBody>
      </p:sp>
      <p:pic>
        <p:nvPicPr>
          <p:cNvPr id="25615" name="Рисунок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8"/>
            <a:ext cx="10874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51839-CD94-4472-85EB-6B1ECAFA22A1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258888" y="176213"/>
            <a:ext cx="7885112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+mj-lt"/>
              </a:rPr>
              <a:t>МЕРЫ СОЦИАЛЬНОЙ ПОДДЕРЖКИ </a:t>
            </a:r>
          </a:p>
          <a:p>
            <a:pPr algn="ctr">
              <a:defRPr/>
            </a:pPr>
            <a:r>
              <a:rPr lang="ru-RU" sz="2800" b="1" dirty="0">
                <a:latin typeface="+mj-lt"/>
              </a:rPr>
              <a:t>СПЕЦИАЛИСТОВ СПОРТА В РЕСПУБЛИКЕ ХАКАСИЯ</a:t>
            </a:r>
          </a:p>
        </p:txBody>
      </p:sp>
      <p:sp>
        <p:nvSpPr>
          <p:cNvPr id="26627" name="Номер слайда 1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B0C3D96-9902-407B-8E23-C1EF850861C4}" type="slidenum">
              <a:rPr lang="ru-RU" sz="1200">
                <a:solidFill>
                  <a:srgbClr val="898989"/>
                </a:solidFill>
              </a:rPr>
              <a:pPr algn="r"/>
              <a:t>9</a:t>
            </a:fld>
            <a:endParaRPr lang="ru-RU" sz="1200">
              <a:solidFill>
                <a:srgbClr val="898989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255162" y="2348880"/>
            <a:ext cx="2088233" cy="3001971"/>
            <a:chOff x="518702" y="2602717"/>
            <a:chExt cx="360908" cy="1292912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518702" y="2602717"/>
              <a:ext cx="360908" cy="1292912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6"/>
            <p:cNvSpPr/>
            <p:nvPr/>
          </p:nvSpPr>
          <p:spPr>
            <a:xfrm>
              <a:off x="529236" y="2635246"/>
              <a:ext cx="337891" cy="12270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050" tIns="19050" rIns="19050" bIns="19050" spcCol="1270" anchor="ctr"/>
            <a:lstStyle/>
            <a:p>
              <a:pPr algn="ctr" defTabSz="222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</a:rPr>
                <a:t>ЕДИНОВРЕМЕННОЕ ВОЗНАГРАЖДЕНИЕ ЗА ВЫСОКИЕ СПОРТИВНЫЕ РЕЗУЛЬТАТЫ В СОСТАВЕ СБОРНЫХ КОМАНД РОССИИ И РЕСПУБЛИКИ ХАКАСИЯ</a:t>
              </a:r>
            </a:p>
            <a:p>
              <a:pPr algn="ctr" defTabSz="222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tx1"/>
                  </a:solidFill>
                </a:rPr>
                <a:t>30 000 – </a:t>
              </a:r>
            </a:p>
            <a:p>
              <a:pPr algn="ctr" defTabSz="222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tx1"/>
                  </a:solidFill>
                </a:rPr>
                <a:t>1 000 0000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404345" y="2348880"/>
            <a:ext cx="2459117" cy="3065457"/>
            <a:chOff x="904824" y="2615798"/>
            <a:chExt cx="360908" cy="1281906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904824" y="2615798"/>
              <a:ext cx="360908" cy="1281906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8"/>
            <p:cNvSpPr/>
            <p:nvPr/>
          </p:nvSpPr>
          <p:spPr>
            <a:xfrm>
              <a:off x="932979" y="2615798"/>
              <a:ext cx="304598" cy="12764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050" tIns="19050" rIns="19050" bIns="19050" spcCol="1270" anchor="ctr"/>
            <a:lstStyle/>
            <a:p>
              <a:pPr algn="ctr">
                <a:defRPr/>
              </a:pPr>
              <a:r>
                <a:rPr lang="ru-RU" altLang="ru-RU" sz="1600" b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ЕЖЕМЕСЯЧНАЯ СТИПЕНДИЯ ГЛАВЫ РЕСПУБЛИКИ ХАКАСИЯ ВЕДУЩИМ СПОРТСМЕНАМ – ЧЛЕНАМ ИЛИ КАНДИДАТАМ В ЧЛЕНЫ СБОРНЫХ КОМАНД РОССИИ</a:t>
              </a:r>
            </a:p>
            <a:p>
              <a:pPr algn="ctr">
                <a:defRPr/>
              </a:pPr>
              <a:r>
                <a:rPr lang="ru-RU" altLang="ru-RU" sz="2400" b="1" dirty="0" smtClean="0">
                  <a:solidFill>
                    <a:schemeClr val="tx1"/>
                  </a:solidFill>
                  <a:cs typeface="Times New Roman" panose="02020603050405020304" pitchFamily="18" charset="0"/>
                </a:rPr>
                <a:t>1000 </a:t>
              </a:r>
              <a:r>
                <a:rPr lang="ru-RU" altLang="ru-RU" sz="2400" b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– 30 000</a:t>
              </a:r>
            </a:p>
            <a:p>
              <a:pPr algn="ctr">
                <a:defRPr/>
              </a:pPr>
              <a:endPara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924412" y="2348880"/>
            <a:ext cx="3219588" cy="3050228"/>
            <a:chOff x="1337538" y="2606405"/>
            <a:chExt cx="360908" cy="1281906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1337538" y="2606405"/>
              <a:ext cx="360908" cy="1281906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кругленный прямоугольник 10"/>
            <p:cNvSpPr/>
            <p:nvPr/>
          </p:nvSpPr>
          <p:spPr>
            <a:xfrm>
              <a:off x="1342824" y="2628472"/>
              <a:ext cx="350337" cy="12139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050" tIns="19050" rIns="19050" bIns="19050" spcCol="1270" anchor="ctr"/>
            <a:lstStyle/>
            <a:p>
              <a:pPr algn="ctr" defTabSz="222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altLang="ru-RU" sz="1600" b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ЕЖЕМЕСЯЧНАЯ НАДБАВКА К </a:t>
              </a:r>
              <a:r>
                <a:rPr lang="ru-RU" altLang="ru-RU" sz="1600" b="1" dirty="0" smtClean="0">
                  <a:solidFill>
                    <a:schemeClr val="tx1"/>
                  </a:solidFill>
                  <a:cs typeface="Times New Roman" panose="02020603050405020304" pitchFamily="18" charset="0"/>
                </a:rPr>
                <a:t>ЗАРАБОТНОЙ ПЛАТЕ И </a:t>
              </a:r>
              <a:r>
                <a:rPr lang="ru-RU" altLang="ru-RU" sz="1600" b="1" dirty="0" smtClean="0">
                  <a:solidFill>
                    <a:schemeClr val="tx1"/>
                  </a:solidFill>
                  <a:cs typeface="Times New Roman" panose="02020603050405020304" pitchFamily="18" charset="0"/>
                </a:rPr>
                <a:t>ТРУДОВОЙ </a:t>
              </a:r>
              <a:r>
                <a:rPr lang="ru-RU" altLang="ru-RU" sz="1600" b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ПЕНСИИ ГРАЖДАН, ИМЕЮШИХ ПОЧЕТНОЕ ЗВАНИЕ «ЗАСЛУЖЕННЫЙ РАБОТНИК ФИЗИЧЕСКОЙ КУЛЬТУРЫ РОССИЙСКОЙ ФЕДЕРАЦИИ»,  ПОЧЕТНЫЕ СПОРТИВНЫЕ ЗВАНИЯ: «ЗАСЛУЖЕННЫЙ МАСТЕР </a:t>
              </a:r>
            </a:p>
            <a:p>
              <a:pPr algn="ctr" defTabSz="222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altLang="ru-RU" sz="1600" b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СПОРТА РОССИИ», </a:t>
              </a:r>
            </a:p>
            <a:p>
              <a:pPr algn="ctr" defTabSz="222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altLang="ru-RU" sz="1600" b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«ЗАСЛУЖЕННЫЙ ТРЕНЕР РОССИИ»</a:t>
              </a:r>
            </a:p>
            <a:p>
              <a:pPr algn="ctr" defTabSz="222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altLang="ru-RU" sz="2400" b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6500</a:t>
              </a:r>
            </a:p>
          </p:txBody>
        </p:sp>
      </p:grpSp>
      <p:sp>
        <p:nvSpPr>
          <p:cNvPr id="4" name="Скругленный прямоугольник 3"/>
          <p:cNvSpPr/>
          <p:nvPr/>
        </p:nvSpPr>
        <p:spPr>
          <a:xfrm>
            <a:off x="1481955" y="1170905"/>
            <a:ext cx="7204845" cy="6739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tx1"/>
                </a:solidFill>
                <a:latin typeface="+mj-lt"/>
              </a:rPr>
              <a:t>ВЫПЛАТЫ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255161" y="5714518"/>
            <a:ext cx="7204845" cy="100695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latin typeface="+mj-lt"/>
              </a:rPr>
              <a:t>УЛУЧШЕНИЕ 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latin typeface="+mj-lt"/>
              </a:rPr>
              <a:t>ЖИЛИЩНО-БЫТОВЫХ УСЛОВИЙ</a:t>
            </a:r>
          </a:p>
        </p:txBody>
      </p:sp>
      <p:pic>
        <p:nvPicPr>
          <p:cNvPr id="26637" name="Рисунок 3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88" y="150813"/>
            <a:ext cx="10890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4"/>
          <p:cNvSpPr/>
          <p:nvPr/>
        </p:nvSpPr>
        <p:spPr>
          <a:xfrm rot="7499931">
            <a:off x="3109119" y="1924844"/>
            <a:ext cx="600075" cy="344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5400000">
            <a:off x="4486275" y="1989138"/>
            <a:ext cx="600075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3365218">
            <a:off x="5904706" y="1943894"/>
            <a:ext cx="598488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13750</TotalTime>
  <Words>720</Words>
  <Application>Microsoft Office PowerPoint</Application>
  <PresentationFormat>Экран (4:3)</PresentationFormat>
  <Paragraphs>111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Диаграмма Microsoft Excel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VNIIFK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 С ОГРАНИЧЕННОЙ ОТВЕТСТВЕННОСТЬЮ  «ЦЕНТРАЛЬНЫЙ СПОРТИВНЫЙ КЛУБ «ЛОКОМОТИВ»   (ООО ЦСК «ЛОКОМОТИВ»)</dc:title>
  <dc:creator>PC222</dc:creator>
  <cp:lastModifiedBy>Асочаков</cp:lastModifiedBy>
  <cp:revision>757</cp:revision>
  <cp:lastPrinted>2015-09-03T08:38:18Z</cp:lastPrinted>
  <dcterms:created xsi:type="dcterms:W3CDTF">2013-10-03T16:23:44Z</dcterms:created>
  <dcterms:modified xsi:type="dcterms:W3CDTF">2015-11-23T06:35:18Z</dcterms:modified>
</cp:coreProperties>
</file>